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 Serif"/>
      <p:regular r:id="rId29"/>
      <p:bold r:id="rId30"/>
      <p:italic r:id="rId31"/>
      <p:boldItalic r:id="rId32"/>
    </p:embeddedFont>
    <p:embeddedFont>
      <p:font typeface="Caveat"/>
      <p:regular r:id="rId33"/>
      <p:bold r:id="rId34"/>
    </p:embeddedFont>
    <p:embeddedFont>
      <p:font typeface="Montserrat"/>
      <p:regular r:id="rId35"/>
      <p:bold r:id="rId36"/>
      <p:italic r:id="rId37"/>
      <p:boldItalic r:id="rId38"/>
    </p:embeddedFont>
    <p:embeddedFont>
      <p:font typeface="Lato"/>
      <p:regular r:id="rId39"/>
      <p:bold r:id="rId40"/>
      <p:italic r:id="rId41"/>
      <p:boldItalic r:id="rId42"/>
    </p:embeddedFont>
    <p:embeddedFont>
      <p:font typeface="Average"/>
      <p:regular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D6600B0-CC78-407F-A937-AAD2CA8C545A}">
  <a:tblStyle styleId="{3D6600B0-CC78-407F-A937-AAD2CA8C545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20" Type="http://schemas.openxmlformats.org/officeDocument/2006/relationships/slide" Target="slides/slide14.xml"/><Relationship Id="rId42" Type="http://schemas.openxmlformats.org/officeDocument/2006/relationships/font" Target="fonts/Lato-boldItalic.fntdata"/><Relationship Id="rId41" Type="http://schemas.openxmlformats.org/officeDocument/2006/relationships/font" Target="fonts/Lato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Average-regular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Serif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Serif-italic.fntdata"/><Relationship Id="rId30" Type="http://schemas.openxmlformats.org/officeDocument/2006/relationships/font" Target="fonts/RobotoSerif-bold.fntdata"/><Relationship Id="rId11" Type="http://schemas.openxmlformats.org/officeDocument/2006/relationships/slide" Target="slides/slide5.xml"/><Relationship Id="rId33" Type="http://schemas.openxmlformats.org/officeDocument/2006/relationships/font" Target="fonts/Caveat-regular.fntdata"/><Relationship Id="rId10" Type="http://schemas.openxmlformats.org/officeDocument/2006/relationships/slide" Target="slides/slide4.xml"/><Relationship Id="rId32" Type="http://schemas.openxmlformats.org/officeDocument/2006/relationships/font" Target="fonts/RobotoSerif-boldItalic.fntdata"/><Relationship Id="rId13" Type="http://schemas.openxmlformats.org/officeDocument/2006/relationships/slide" Target="slides/slide7.xml"/><Relationship Id="rId35" Type="http://schemas.openxmlformats.org/officeDocument/2006/relationships/font" Target="fonts/Montserrat-regular.fntdata"/><Relationship Id="rId12" Type="http://schemas.openxmlformats.org/officeDocument/2006/relationships/slide" Target="slides/slide6.xml"/><Relationship Id="rId34" Type="http://schemas.openxmlformats.org/officeDocument/2006/relationships/font" Target="fonts/Caveat-bold.fntdata"/><Relationship Id="rId15" Type="http://schemas.openxmlformats.org/officeDocument/2006/relationships/slide" Target="slides/slide9.xml"/><Relationship Id="rId37" Type="http://schemas.openxmlformats.org/officeDocument/2006/relationships/font" Target="fonts/Montserrat-italic.fntdata"/><Relationship Id="rId14" Type="http://schemas.openxmlformats.org/officeDocument/2006/relationships/slide" Target="slides/slide8.xml"/><Relationship Id="rId36" Type="http://schemas.openxmlformats.org/officeDocument/2006/relationships/font" Target="fonts/Montserrat-bold.fntdata"/><Relationship Id="rId17" Type="http://schemas.openxmlformats.org/officeDocument/2006/relationships/slide" Target="slides/slide11.xml"/><Relationship Id="rId39" Type="http://schemas.openxmlformats.org/officeDocument/2006/relationships/font" Target="fonts/Lato-regular.fntdata"/><Relationship Id="rId16" Type="http://schemas.openxmlformats.org/officeDocument/2006/relationships/slide" Target="slides/slide10.xml"/><Relationship Id="rId38" Type="http://schemas.openxmlformats.org/officeDocument/2006/relationships/font" Target="fonts/Montserrat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a900b3344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a900b3344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a900b3344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a900b3344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a7c264b72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a7c264b72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a7c264b72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a7c264b72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a7c264b72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a7c264b72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a7c264b72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a7c264b72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a7c264b72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a7c264b72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a77d01951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a77d01951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a77d01951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a77d01951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a7b0e4607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a7b0e4607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a6abebd2df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a6abebd2df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a7b0e4607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a7b0e4607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a900b334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a900b334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a6abebd2df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a6abebd2df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a77d01951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a77d01951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a7b0e4607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a7b0e4607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a900b3344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a900b334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a77d01951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a77d01951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a7c264b72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a7c264b72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a7c264b7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a7c264b7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Relationship Id="rId6" Type="http://schemas.openxmlformats.org/officeDocument/2006/relationships/slide" Target="/ppt/slides/slide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Relationship Id="rId4" Type="http://schemas.openxmlformats.org/officeDocument/2006/relationships/image" Target="../media/image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Relationship Id="rId4" Type="http://schemas.openxmlformats.org/officeDocument/2006/relationships/image" Target="../media/image1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jpg"/><Relationship Id="rId4" Type="http://schemas.openxmlformats.org/officeDocument/2006/relationships/image" Target="../media/image1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g"/><Relationship Id="rId4" Type="http://schemas.openxmlformats.org/officeDocument/2006/relationships/image" Target="../media/image1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jpg"/><Relationship Id="rId4" Type="http://schemas.openxmlformats.org/officeDocument/2006/relationships/image" Target="../media/image2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youtube.com/" TargetMode="External"/><Relationship Id="rId4" Type="http://schemas.openxmlformats.org/officeDocument/2006/relationships/hyperlink" Target="https://www.geeksforgeeks.org/python-programming-language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Relationship Id="rId4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2.jp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889325" y="1355300"/>
            <a:ext cx="4967400" cy="26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22">
                <a:latin typeface="Caveat"/>
                <a:ea typeface="Caveat"/>
                <a:cs typeface="Caveat"/>
                <a:sym typeface="Caveat"/>
              </a:rPr>
              <a:t>Mini Project</a:t>
            </a:r>
            <a:endParaRPr b="1" sz="3222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22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22">
                <a:latin typeface="Caveat"/>
                <a:ea typeface="Caveat"/>
                <a:cs typeface="Caveat"/>
                <a:sym typeface="Caveat"/>
              </a:rPr>
              <a:t>SEMESTER - I</a:t>
            </a:r>
            <a:endParaRPr b="1" sz="3222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22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22">
                <a:latin typeface="Caveat"/>
                <a:ea typeface="Caveat"/>
                <a:cs typeface="Caveat"/>
                <a:sym typeface="Caveat"/>
              </a:rPr>
              <a:t>“WEATHER APP”</a:t>
            </a:r>
            <a:endParaRPr b="1" sz="3222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Caveat"/>
                <a:ea typeface="Caveat"/>
                <a:cs typeface="Caveat"/>
                <a:sym typeface="Caveat"/>
              </a:rPr>
              <a:t>PLAN ACCORDINGLY</a:t>
            </a:r>
            <a:endParaRPr b="1" sz="3222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2344800" y="152650"/>
            <a:ext cx="6799200" cy="8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2500">
                <a:latin typeface="Caveat"/>
                <a:ea typeface="Caveat"/>
                <a:cs typeface="Caveat"/>
                <a:sym typeface="Caveat"/>
              </a:rPr>
              <a:t>Python for Computational Problem Solving (PCPS)</a:t>
            </a:r>
            <a:endParaRPr sz="25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275"/>
              <a:buNone/>
            </a:pPr>
            <a:r>
              <a:rPr lang="en-GB" sz="2500">
                <a:latin typeface="Caveat"/>
                <a:ea typeface="Caveat"/>
                <a:cs typeface="Caveat"/>
                <a:sym typeface="Caveat"/>
              </a:rPr>
              <a:t>Subject Code: UE23CS151A</a:t>
            </a:r>
            <a:endParaRPr sz="25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25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25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lnSpc>
                <a:spcPct val="95000"/>
              </a:lnSpc>
              <a:spcBef>
                <a:spcPts val="1600"/>
              </a:spcBef>
              <a:spcAft>
                <a:spcPts val="1600"/>
              </a:spcAft>
              <a:buSzPts val="275"/>
              <a:buNone/>
            </a:pPr>
            <a:r>
              <a:t/>
            </a:r>
            <a:endParaRPr sz="25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6"/>
          <p:cNvSpPr txBox="1"/>
          <p:nvPr>
            <p:ph type="title"/>
          </p:nvPr>
        </p:nvSpPr>
        <p:spPr>
          <a:xfrm>
            <a:off x="686850" y="100175"/>
            <a:ext cx="7038900" cy="4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WEATHER DATA IN JSON FILE </a:t>
            </a:r>
            <a:endParaRPr/>
          </a:p>
        </p:txBody>
      </p:sp>
      <p:pic>
        <p:nvPicPr>
          <p:cNvPr id="289" name="Google Shape;2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475" y="615050"/>
            <a:ext cx="8701674" cy="438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7"/>
          <p:cNvSpPr txBox="1"/>
          <p:nvPr>
            <p:ph type="title"/>
          </p:nvPr>
        </p:nvSpPr>
        <p:spPr>
          <a:xfrm>
            <a:off x="686850" y="100175"/>
            <a:ext cx="7038900" cy="4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WEATHER DATA IN JSON FILE </a:t>
            </a:r>
            <a:endParaRPr/>
          </a:p>
        </p:txBody>
      </p:sp>
      <p:pic>
        <p:nvPicPr>
          <p:cNvPr id="295" name="Google Shape;2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25" y="615050"/>
            <a:ext cx="8866099" cy="431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125" y="834750"/>
            <a:ext cx="6150774" cy="359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9"/>
          <p:cNvSpPr txBox="1"/>
          <p:nvPr>
            <p:ph idx="2" type="body"/>
          </p:nvPr>
        </p:nvSpPr>
        <p:spPr>
          <a:xfrm>
            <a:off x="4366375" y="704550"/>
            <a:ext cx="3676800" cy="37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AIR QUALITY CHECKER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1800"/>
              <a:t>BACKGROUND COLOUR CHANGER</a:t>
            </a:r>
            <a:endParaRPr b="1" sz="1800"/>
          </a:p>
        </p:txBody>
      </p:sp>
      <p:pic>
        <p:nvPicPr>
          <p:cNvPr id="306" name="Google Shape;30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625" y="422475"/>
            <a:ext cx="3361150" cy="223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5238" y="2655100"/>
            <a:ext cx="2306125" cy="238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875" y="419525"/>
            <a:ext cx="2887225" cy="232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5675" y="1967125"/>
            <a:ext cx="4920551" cy="286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1"/>
          <p:cNvSpPr txBox="1"/>
          <p:nvPr>
            <p:ph idx="2" type="body"/>
          </p:nvPr>
        </p:nvSpPr>
        <p:spPr>
          <a:xfrm>
            <a:off x="5247100" y="616500"/>
            <a:ext cx="3676800" cy="39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000"/>
              <a:t>VOICE TO TEXT CONVERTER</a:t>
            </a:r>
            <a:endParaRPr b="1" sz="2000"/>
          </a:p>
        </p:txBody>
      </p:sp>
      <p:pic>
        <p:nvPicPr>
          <p:cNvPr id="319" name="Google Shape;31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100" y="399025"/>
            <a:ext cx="4676375" cy="43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00" y="521475"/>
            <a:ext cx="3384650" cy="23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4925" y="720775"/>
            <a:ext cx="2474400" cy="150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3"/>
          <p:cNvSpPr txBox="1"/>
          <p:nvPr>
            <p:ph type="title"/>
          </p:nvPr>
        </p:nvSpPr>
        <p:spPr>
          <a:xfrm>
            <a:off x="5216300" y="152400"/>
            <a:ext cx="3241200" cy="11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SIX BOXES WEATHER DISPLAYER</a:t>
            </a:r>
            <a:endParaRPr b="1"/>
          </a:p>
        </p:txBody>
      </p:sp>
      <p:pic>
        <p:nvPicPr>
          <p:cNvPr id="331" name="Google Shape;3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136200" cy="451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3550" y="1477525"/>
            <a:ext cx="3464225" cy="352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975" y="222850"/>
            <a:ext cx="7267575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4925" y="2061825"/>
            <a:ext cx="5783687" cy="288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highlight>
                  <a:srgbClr val="1B212C"/>
                </a:highlight>
              </a:rPr>
              <a:t>END USER</a:t>
            </a:r>
            <a:r>
              <a:rPr b="1" lang="en-GB">
                <a:highlight>
                  <a:srgbClr val="1B212C"/>
                </a:highlight>
              </a:rPr>
              <a:t> </a:t>
            </a:r>
            <a:endParaRPr b="1">
              <a:highlight>
                <a:srgbClr val="1B212C"/>
              </a:highlight>
            </a:endParaRPr>
          </a:p>
        </p:txBody>
      </p:sp>
      <p:sp>
        <p:nvSpPr>
          <p:cNvPr id="344" name="Google Shape;344;p35"/>
          <p:cNvSpPr txBox="1"/>
          <p:nvPr>
            <p:ph idx="1" type="body"/>
          </p:nvPr>
        </p:nvSpPr>
        <p:spPr>
          <a:xfrm>
            <a:off x="1203550" y="130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highlight>
                  <a:srgbClr val="1B212C"/>
                </a:highlight>
                <a:latin typeface="Roboto Serif"/>
                <a:ea typeface="Roboto Serif"/>
                <a:cs typeface="Roboto Serif"/>
                <a:sym typeface="Roboto Serif"/>
              </a:rPr>
              <a:t>People traveling on a daily basis intra city get hourly updates about weather.</a:t>
            </a:r>
            <a:endParaRPr b="1" sz="1800">
              <a:highlight>
                <a:srgbClr val="1B212C"/>
              </a:highlight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highlight>
                  <a:srgbClr val="1B212C"/>
                </a:highlight>
                <a:latin typeface="Roboto Serif"/>
                <a:ea typeface="Roboto Serif"/>
                <a:cs typeface="Roboto Serif"/>
                <a:sym typeface="Roboto Serif"/>
              </a:rPr>
              <a:t>People planning to go on a vacation to other cities can get to know about the weather in that place for the next five days and can help them to plan accordingly.</a:t>
            </a:r>
            <a:endParaRPr sz="2600">
              <a:highlight>
                <a:srgbClr val="1B212C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/>
        </p:nvSpPr>
        <p:spPr>
          <a:xfrm>
            <a:off x="2752250" y="998150"/>
            <a:ext cx="3018300" cy="29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3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428">
                <a:solidFill>
                  <a:schemeClr val="dk2"/>
                </a:solidFill>
                <a:highlight>
                  <a:srgbClr val="1B212C"/>
                </a:highlight>
                <a:latin typeface="Montserrat"/>
                <a:ea typeface="Montserrat"/>
                <a:cs typeface="Montserrat"/>
                <a:sym typeface="Montserrat"/>
              </a:rPr>
              <a:t>Under the guidance of,</a:t>
            </a:r>
            <a:endParaRPr b="1" sz="7428">
              <a:solidFill>
                <a:schemeClr val="dk2"/>
              </a:solidFill>
              <a:highlight>
                <a:srgbClr val="1B212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428">
              <a:solidFill>
                <a:schemeClr val="dk2"/>
              </a:solidFill>
              <a:highlight>
                <a:srgbClr val="1B212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228">
                <a:solidFill>
                  <a:schemeClr val="dk2"/>
                </a:solidFill>
                <a:highlight>
                  <a:srgbClr val="1B212C"/>
                </a:highlight>
                <a:latin typeface="Montserrat"/>
                <a:ea typeface="Montserrat"/>
                <a:cs typeface="Montserrat"/>
                <a:sym typeface="Montserrat"/>
              </a:rPr>
              <a:t>Ruby Dinakar J</a:t>
            </a:r>
            <a:endParaRPr b="1" sz="8228">
              <a:solidFill>
                <a:schemeClr val="dk2"/>
              </a:solidFill>
              <a:highlight>
                <a:srgbClr val="1B212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428">
              <a:solidFill>
                <a:schemeClr val="dk2"/>
              </a:solidFill>
              <a:highlight>
                <a:srgbClr val="1B212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428">
                <a:solidFill>
                  <a:schemeClr val="dk2"/>
                </a:solidFill>
                <a:highlight>
                  <a:srgbClr val="1B212C"/>
                </a:highlight>
                <a:latin typeface="Montserrat"/>
                <a:ea typeface="Montserrat"/>
                <a:cs typeface="Montserrat"/>
                <a:sym typeface="Montserrat"/>
              </a:rPr>
              <a:t>Asst. Prof</a:t>
            </a:r>
            <a:endParaRPr b="1" sz="7428">
              <a:solidFill>
                <a:schemeClr val="dk2"/>
              </a:solidFill>
              <a:highlight>
                <a:srgbClr val="1B212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428">
              <a:solidFill>
                <a:schemeClr val="dk2"/>
              </a:solidFill>
              <a:highlight>
                <a:srgbClr val="1B212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428">
                <a:solidFill>
                  <a:schemeClr val="dk2"/>
                </a:solidFill>
                <a:highlight>
                  <a:srgbClr val="1B212C"/>
                </a:highlight>
                <a:latin typeface="Montserrat"/>
                <a:ea typeface="Montserrat"/>
                <a:cs typeface="Montserrat"/>
                <a:sym typeface="Montserrat"/>
              </a:rPr>
              <a:t>Dept. of CSE</a:t>
            </a:r>
            <a:endParaRPr b="1" sz="7428">
              <a:solidFill>
                <a:schemeClr val="dk2"/>
              </a:solidFill>
              <a:highlight>
                <a:srgbClr val="1B212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428">
                <a:solidFill>
                  <a:schemeClr val="dk2"/>
                </a:solidFill>
                <a:highlight>
                  <a:srgbClr val="1B212C"/>
                </a:highlight>
                <a:latin typeface="Montserrat"/>
                <a:ea typeface="Montserrat"/>
                <a:cs typeface="Montserrat"/>
                <a:sym typeface="Montserrat"/>
              </a:rPr>
              <a:t>PES University</a:t>
            </a:r>
            <a:endParaRPr b="1" sz="7428">
              <a:solidFill>
                <a:schemeClr val="dk2"/>
              </a:solidFill>
              <a:highlight>
                <a:srgbClr val="1B212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LEARNING,CONCLUSION &amp; FUTURE WORK</a:t>
            </a:r>
            <a:endParaRPr b="1"/>
          </a:p>
        </p:txBody>
      </p:sp>
      <p:sp>
        <p:nvSpPr>
          <p:cNvPr id="350" name="Google Shape;350;p3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500">
                <a:solidFill>
                  <a:srgbClr val="002060"/>
                </a:solidFill>
                <a:highlight>
                  <a:srgbClr val="1B212C"/>
                </a:highlight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i="1" lang="en-GB" sz="1700">
                <a:highlight>
                  <a:srgbClr val="1B212C"/>
                </a:highlight>
                <a:latin typeface="Arial"/>
                <a:ea typeface="Arial"/>
                <a:cs typeface="Arial"/>
                <a:sym typeface="Arial"/>
              </a:rPr>
              <a:t> We got lot of experience and exposure to python language and</a:t>
            </a:r>
            <a:endParaRPr i="1" sz="1700">
              <a:highlight>
                <a:srgbClr val="1B212C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700">
                <a:highlight>
                  <a:srgbClr val="1B212C"/>
                </a:highlight>
                <a:latin typeface="Arial"/>
                <a:ea typeface="Arial"/>
                <a:cs typeface="Arial"/>
                <a:sym typeface="Arial"/>
              </a:rPr>
              <a:t>how much features are in python , Especially there are lot of libraries</a:t>
            </a:r>
            <a:endParaRPr i="1" sz="1700">
              <a:highlight>
                <a:srgbClr val="1B212C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700">
                <a:highlight>
                  <a:srgbClr val="1B212C"/>
                </a:highlight>
                <a:latin typeface="Arial"/>
                <a:ea typeface="Arial"/>
                <a:cs typeface="Arial"/>
                <a:sym typeface="Arial"/>
              </a:rPr>
              <a:t>In python.</a:t>
            </a:r>
            <a:endParaRPr i="1" sz="1700">
              <a:highlight>
                <a:srgbClr val="1B212C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700">
                <a:highlight>
                  <a:srgbClr val="1B212C"/>
                </a:highlight>
                <a:latin typeface="Arial"/>
                <a:ea typeface="Arial"/>
                <a:cs typeface="Arial"/>
                <a:sym typeface="Arial"/>
              </a:rPr>
              <a:t>	This project was concentrated more to GUI and modules and to understand the mechanism of Application Programming Interface (API).</a:t>
            </a:r>
            <a:endParaRPr i="1" sz="1700">
              <a:highlight>
                <a:srgbClr val="1B212C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700">
                <a:highlight>
                  <a:srgbClr val="1B212C"/>
                </a:highlight>
                <a:latin typeface="Arial"/>
                <a:ea typeface="Arial"/>
                <a:cs typeface="Arial"/>
                <a:sym typeface="Arial"/>
              </a:rPr>
              <a:t>API is a intermediary software that allows application to communicate with each other.</a:t>
            </a:r>
            <a:endParaRPr i="1" sz="1700">
              <a:highlight>
                <a:srgbClr val="1B212C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700">
                <a:highlight>
                  <a:srgbClr val="1B212C"/>
                </a:highlight>
                <a:latin typeface="Arial"/>
                <a:ea typeface="Arial"/>
                <a:cs typeface="Arial"/>
                <a:sym typeface="Arial"/>
              </a:rPr>
              <a:t>	This project also helped us in learning about speech to text and text to speech small application which we made.</a:t>
            </a:r>
            <a:endParaRPr i="1" sz="1700">
              <a:highlight>
                <a:srgbClr val="1B212C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700">
                <a:highlight>
                  <a:srgbClr val="1B212C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endParaRPr i="1" sz="1700">
              <a:highlight>
                <a:srgbClr val="1B212C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700">
                <a:latin typeface="Arial"/>
                <a:ea typeface="Arial"/>
                <a:cs typeface="Arial"/>
                <a:sym typeface="Arial"/>
              </a:rPr>
              <a:t>	</a:t>
            </a:r>
            <a:endParaRPr i="1"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3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REFERENCES</a:t>
            </a:r>
            <a:endParaRPr b="1"/>
          </a:p>
        </p:txBody>
      </p:sp>
      <p:sp>
        <p:nvSpPr>
          <p:cNvPr id="356" name="Google Shape;356;p3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u="sng">
                <a:solidFill>
                  <a:schemeClr val="hlink"/>
                </a:solidFill>
                <a:hlinkClick r:id="rId3"/>
              </a:rPr>
              <a:t>https://www.youtube.com/</a:t>
            </a:r>
            <a:endParaRPr sz="2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100" u="sng">
                <a:solidFill>
                  <a:schemeClr val="hlink"/>
                </a:solidFill>
                <a:hlinkClick r:id="rId4"/>
              </a:rPr>
              <a:t>https://www.geeksforgeeks.org/python-programming-language/</a:t>
            </a:r>
            <a:endParaRPr sz="2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100"/>
              <a:t>https://pypi.org/</a:t>
            </a:r>
            <a:endParaRPr sz="21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8"/>
          <p:cNvSpPr txBox="1"/>
          <p:nvPr>
            <p:ph type="title"/>
          </p:nvPr>
        </p:nvSpPr>
        <p:spPr>
          <a:xfrm>
            <a:off x="2172800" y="20882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600"/>
              <a:t>THANK YOU</a:t>
            </a:r>
            <a:endParaRPr b="1" sz="6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 txBox="1"/>
          <p:nvPr>
            <p:ph type="title"/>
          </p:nvPr>
        </p:nvSpPr>
        <p:spPr>
          <a:xfrm>
            <a:off x="1294300" y="116787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MEMBERS</a:t>
            </a:r>
            <a:endParaRPr/>
          </a:p>
        </p:txBody>
      </p:sp>
      <p:sp>
        <p:nvSpPr>
          <p:cNvPr id="240" name="Google Shape;240;p19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Overview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19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NANDAN D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19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TARUN ALUR GOWRISHANKAR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19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MOHAMMED NEHAZ KHAN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4" name="Google Shape;244;p19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NEIL P ADONI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5" name="Google Shape;245;p19"/>
          <p:cNvSpPr txBox="1"/>
          <p:nvPr/>
        </p:nvSpPr>
        <p:spPr>
          <a:xfrm>
            <a:off x="45020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SRN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6" name="Google Shape;246;p19"/>
          <p:cNvSpPr txBox="1"/>
          <p:nvPr/>
        </p:nvSpPr>
        <p:spPr>
          <a:xfrm>
            <a:off x="4443276" y="2426100"/>
            <a:ext cx="30183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PES2UG23CS363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PES2UG23EC169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PES2UG23AM060 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PES2UG23AM066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LIST OF IN-BUILD MODULES</a:t>
            </a:r>
            <a:endParaRPr/>
          </a:p>
        </p:txBody>
      </p:sp>
      <p:sp>
        <p:nvSpPr>
          <p:cNvPr id="252" name="Google Shape;252;p20"/>
          <p:cNvSpPr txBox="1"/>
          <p:nvPr>
            <p:ph idx="1" type="body"/>
          </p:nvPr>
        </p:nvSpPr>
        <p:spPr>
          <a:xfrm>
            <a:off x="753900" y="1437350"/>
            <a:ext cx="7433100" cy="30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50">
                <a:solidFill>
                  <a:schemeClr val="lt2"/>
                </a:solidFill>
                <a:highlight>
                  <a:srgbClr val="1B212C"/>
                </a:highlight>
                <a:latin typeface="Courier New"/>
                <a:ea typeface="Courier New"/>
                <a:cs typeface="Courier New"/>
                <a:sym typeface="Courier New"/>
              </a:rPr>
              <a:t>Tkinter</a:t>
            </a:r>
            <a:r>
              <a:rPr b="1" i="1" lang="en-GB" sz="1850">
                <a:solidFill>
                  <a:schemeClr val="dk2"/>
                </a:solidFill>
                <a:highlight>
                  <a:srgbClr val="1B212C"/>
                </a:highlight>
                <a:latin typeface="Courier New"/>
                <a:ea typeface="Courier New"/>
                <a:cs typeface="Courier New"/>
                <a:sym typeface="Courier New"/>
              </a:rPr>
              <a:t>–for GUI</a:t>
            </a:r>
            <a:endParaRPr b="1" i="1" sz="1850">
              <a:solidFill>
                <a:schemeClr val="dk2"/>
              </a:solidFill>
              <a:highlight>
                <a:srgbClr val="1B212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50">
                <a:solidFill>
                  <a:schemeClr val="lt2"/>
                </a:solidFill>
                <a:highlight>
                  <a:srgbClr val="1B212C"/>
                </a:highlight>
                <a:latin typeface="Courier New"/>
                <a:ea typeface="Courier New"/>
                <a:cs typeface="Courier New"/>
                <a:sym typeface="Courier New"/>
              </a:rPr>
              <a:t>timezonefinder</a:t>
            </a:r>
            <a:r>
              <a:rPr b="1" i="1" lang="en-GB" sz="1850">
                <a:solidFill>
                  <a:schemeClr val="dk2"/>
                </a:solidFill>
                <a:highlight>
                  <a:srgbClr val="1B212C"/>
                </a:highlight>
                <a:latin typeface="Courier New"/>
                <a:ea typeface="Courier New"/>
                <a:cs typeface="Courier New"/>
                <a:sym typeface="Courier New"/>
              </a:rPr>
              <a:t>-find the time zone for any coordinate.</a:t>
            </a:r>
            <a:endParaRPr b="1" i="1" sz="1850">
              <a:solidFill>
                <a:schemeClr val="dk2"/>
              </a:solidFill>
              <a:highlight>
                <a:srgbClr val="1B212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950">
                <a:solidFill>
                  <a:schemeClr val="lt2"/>
                </a:solidFill>
                <a:highlight>
                  <a:srgbClr val="1B212C"/>
                </a:highlight>
                <a:latin typeface="Courier New"/>
                <a:ea typeface="Courier New"/>
                <a:cs typeface="Courier New"/>
                <a:sym typeface="Courier New"/>
              </a:rPr>
              <a:t>Requests</a:t>
            </a:r>
            <a:r>
              <a:rPr b="1" i="1" lang="en-GB" sz="1950">
                <a:solidFill>
                  <a:schemeClr val="dk2"/>
                </a:solidFill>
                <a:highlight>
                  <a:srgbClr val="1B212C"/>
                </a:highlight>
                <a:latin typeface="Courier New"/>
                <a:ea typeface="Courier New"/>
                <a:cs typeface="Courier New"/>
                <a:sym typeface="Courier New"/>
              </a:rPr>
              <a:t>-allows to send HTTP request in py.useful to interact with web API.</a:t>
            </a:r>
            <a:endParaRPr b="1" i="1" sz="1950">
              <a:solidFill>
                <a:schemeClr val="dk2"/>
              </a:solidFill>
              <a:highlight>
                <a:srgbClr val="1B212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850">
                <a:solidFill>
                  <a:schemeClr val="lt2"/>
                </a:solidFill>
                <a:highlight>
                  <a:srgbClr val="1B212C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n-GB" sz="1850">
                <a:solidFill>
                  <a:schemeClr val="lt2"/>
                </a:solidFill>
                <a:highlight>
                  <a:srgbClr val="1B212C"/>
                </a:highlight>
                <a:latin typeface="Courier New"/>
                <a:ea typeface="Courier New"/>
                <a:cs typeface="Courier New"/>
                <a:sym typeface="Courier New"/>
              </a:rPr>
              <a:t>PIL</a:t>
            </a:r>
            <a:r>
              <a:rPr b="1" i="1" lang="en-GB" sz="1850">
                <a:solidFill>
                  <a:schemeClr val="dk2"/>
                </a:solidFill>
                <a:highlight>
                  <a:srgbClr val="1B212C"/>
                </a:highlight>
                <a:latin typeface="Courier New"/>
                <a:ea typeface="Courier New"/>
                <a:cs typeface="Courier New"/>
                <a:sym typeface="Courier New"/>
              </a:rPr>
              <a:t>-adds support for adding,manipulating &amp; saving image file format.</a:t>
            </a:r>
            <a:endParaRPr b="1" i="1" sz="1850">
              <a:solidFill>
                <a:schemeClr val="dk2"/>
              </a:solidFill>
              <a:highlight>
                <a:srgbClr val="1B212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550"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650"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350"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650"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i="1"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LIST OF IN-BUILD MODULES</a:t>
            </a:r>
            <a:endParaRPr/>
          </a:p>
        </p:txBody>
      </p:sp>
      <p:sp>
        <p:nvSpPr>
          <p:cNvPr id="258" name="Google Shape;258;p21"/>
          <p:cNvSpPr txBox="1"/>
          <p:nvPr>
            <p:ph idx="1" type="body"/>
          </p:nvPr>
        </p:nvSpPr>
        <p:spPr>
          <a:xfrm>
            <a:off x="601250" y="1355150"/>
            <a:ext cx="7785600" cy="31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950">
                <a:solidFill>
                  <a:schemeClr val="lt2"/>
                </a:solidFill>
                <a:highlight>
                  <a:srgbClr val="1B212C"/>
                </a:highlight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b="1" i="1" lang="en-GB" sz="1950">
                <a:solidFill>
                  <a:schemeClr val="lt2"/>
                </a:solidFill>
                <a:highlight>
                  <a:srgbClr val="1B212C"/>
                </a:highlight>
                <a:latin typeface="Courier New"/>
                <a:ea typeface="Courier New"/>
                <a:cs typeface="Courier New"/>
                <a:sym typeface="Courier New"/>
              </a:rPr>
              <a:t>peech_recognition</a:t>
            </a:r>
            <a:r>
              <a:rPr b="1" i="1" lang="en-GB" sz="1950">
                <a:highlight>
                  <a:srgbClr val="1B212C"/>
                </a:highlight>
                <a:latin typeface="Courier New"/>
                <a:ea typeface="Courier New"/>
                <a:cs typeface="Courier New"/>
                <a:sym typeface="Courier New"/>
              </a:rPr>
              <a:t>-to convert the spoken words into text,give a reply</a:t>
            </a:r>
            <a:r>
              <a:rPr lang="en-GB" sz="1700">
                <a:highlight>
                  <a:srgbClr val="1B212C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b="1" i="1" sz="1950">
              <a:highlight>
                <a:srgbClr val="1B212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750">
                <a:solidFill>
                  <a:schemeClr val="lt2"/>
                </a:solidFill>
                <a:highlight>
                  <a:srgbClr val="1B212C"/>
                </a:highlight>
                <a:latin typeface="Courier New"/>
                <a:ea typeface="Courier New"/>
                <a:cs typeface="Courier New"/>
                <a:sym typeface="Courier New"/>
              </a:rPr>
              <a:t>Pyttsx3</a:t>
            </a:r>
            <a:r>
              <a:rPr b="1" i="1" lang="en-GB" sz="1750">
                <a:highlight>
                  <a:srgbClr val="1B212C"/>
                </a:highlight>
                <a:latin typeface="Courier New"/>
                <a:ea typeface="Courier New"/>
                <a:cs typeface="Courier New"/>
                <a:sym typeface="Courier New"/>
              </a:rPr>
              <a:t>-text-to-speech conversion library.</a:t>
            </a:r>
            <a:endParaRPr b="1" i="1" sz="1750">
              <a:highlight>
                <a:srgbClr val="1B212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950">
                <a:solidFill>
                  <a:schemeClr val="lt2"/>
                </a:solidFill>
                <a:highlight>
                  <a:srgbClr val="1B212C"/>
                </a:highlight>
                <a:latin typeface="Courier New"/>
                <a:ea typeface="Courier New"/>
                <a:cs typeface="Courier New"/>
                <a:sym typeface="Courier New"/>
              </a:rPr>
              <a:t>Colorama</a:t>
            </a:r>
            <a:r>
              <a:rPr b="1" i="1" lang="en-GB" sz="1950">
                <a:highlight>
                  <a:srgbClr val="1B212C"/>
                </a:highlight>
                <a:latin typeface="Courier New"/>
                <a:ea typeface="Courier New"/>
                <a:cs typeface="Courier New"/>
                <a:sym typeface="Courier New"/>
              </a:rPr>
              <a:t>-to display coloured output in console.</a:t>
            </a:r>
            <a:endParaRPr b="1" i="1" sz="1950">
              <a:highlight>
                <a:srgbClr val="1B212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50">
                <a:solidFill>
                  <a:schemeClr val="lt2"/>
                </a:solidFill>
                <a:highlight>
                  <a:srgbClr val="1B212C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i="1" lang="en-GB" sz="1850">
                <a:solidFill>
                  <a:schemeClr val="lt2"/>
                </a:solidFill>
                <a:highlight>
                  <a:srgbClr val="1B212C"/>
                </a:highlight>
                <a:latin typeface="Courier New"/>
                <a:ea typeface="Courier New"/>
                <a:cs typeface="Courier New"/>
                <a:sym typeface="Courier New"/>
              </a:rPr>
              <a:t>ime</a:t>
            </a:r>
            <a:r>
              <a:rPr b="1" i="1" lang="en-GB" sz="1850">
                <a:highlight>
                  <a:srgbClr val="1B212C"/>
                </a:highlight>
                <a:latin typeface="Courier New"/>
                <a:ea typeface="Courier New"/>
                <a:cs typeface="Courier New"/>
                <a:sym typeface="Courier New"/>
              </a:rPr>
              <a:t>-ways of representing time in code,such as object,numbers,and string.</a:t>
            </a:r>
            <a:endParaRPr b="1" i="1" sz="1850">
              <a:highlight>
                <a:srgbClr val="1B212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650"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350"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650"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i="1"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3" name="Google Shape;263;p22"/>
          <p:cNvGraphicFramePr/>
          <p:nvPr/>
        </p:nvGraphicFramePr>
        <p:xfrm>
          <a:off x="952500" y="123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{3D6600B0-CC78-407F-A937-AAD2CA8C545A}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500">
                          <a:solidFill>
                            <a:schemeClr val="lt1"/>
                          </a:solidFill>
                        </a:rPr>
                        <a:t>FUNCTIONALITY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MEMBER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GUI AND API INFO RETRIVE</a:t>
                      </a:r>
                      <a:endParaRPr sz="1500">
                        <a:solidFill>
                          <a:schemeClr val="lt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TARUN</a:t>
                      </a:r>
                      <a:endParaRPr sz="1500">
                        <a:solidFill>
                          <a:schemeClr val="lt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SPEECH RECOGNITION AND TEXT TO SPEECH </a:t>
                      </a:r>
                      <a:endParaRPr sz="1500">
                        <a:solidFill>
                          <a:schemeClr val="lt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NANDAN </a:t>
                      </a:r>
                      <a:endParaRPr sz="1500">
                        <a:solidFill>
                          <a:schemeClr val="lt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REPEAT BOX &amp; WELCOME PAGE </a:t>
                      </a:r>
                      <a:endParaRPr sz="1500">
                        <a:solidFill>
                          <a:schemeClr val="lt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NEIL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COLOUR BOX,FILE,ABOUT,HELP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NEHAZ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AQI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TARUN AND NANDAN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3"/>
          <p:cNvSpPr txBox="1"/>
          <p:nvPr>
            <p:ph type="title"/>
          </p:nvPr>
        </p:nvSpPr>
        <p:spPr>
          <a:xfrm>
            <a:off x="1297500" y="393750"/>
            <a:ext cx="7038900" cy="4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RESULT AND OUTPUT (welcome page)</a:t>
            </a:r>
            <a:endParaRPr b="1"/>
          </a:p>
        </p:txBody>
      </p:sp>
      <p:pic>
        <p:nvPicPr>
          <p:cNvPr id="269" name="Google Shape;26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425" y="893550"/>
            <a:ext cx="3412650" cy="394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8150" y="893550"/>
            <a:ext cx="4467426" cy="38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400" y="708700"/>
            <a:ext cx="6432950" cy="359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225" y="651850"/>
            <a:ext cx="3362325" cy="110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5"/>
          <p:cNvSpPr txBox="1"/>
          <p:nvPr>
            <p:ph idx="1" type="body"/>
          </p:nvPr>
        </p:nvSpPr>
        <p:spPr>
          <a:xfrm>
            <a:off x="5333725" y="709300"/>
            <a:ext cx="2784900" cy="39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Average"/>
                <a:ea typeface="Average"/>
                <a:cs typeface="Average"/>
                <a:sym typeface="Average"/>
              </a:rPr>
              <a:t>TEXT TO SPEECH</a:t>
            </a:r>
            <a:endParaRPr sz="17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>
                <a:latin typeface="Average"/>
                <a:ea typeface="Average"/>
                <a:cs typeface="Average"/>
                <a:sym typeface="Average"/>
              </a:rPr>
              <a:t>CURRENT TIME DISPLAYER</a:t>
            </a:r>
            <a:endParaRPr sz="17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700">
                <a:latin typeface="Average"/>
                <a:ea typeface="Average"/>
                <a:cs typeface="Average"/>
                <a:sym typeface="Average"/>
              </a:rPr>
              <a:t>CURRENT WEATHER DATA FROM JSON FILE</a:t>
            </a:r>
            <a:endParaRPr sz="17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82" name="Google Shape;28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1200" y="1885950"/>
            <a:ext cx="336232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725" y="3468675"/>
            <a:ext cx="3362325" cy="7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